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y="6858000" cx="12192000"/>
  <p:notesSz cx="6858000" cy="9144000"/>
  <p:embeddedFontLst>
    <p:embeddedFont>
      <p:font typeface="Lobster"/>
      <p:regular r:id="rId21"/>
    </p:embeddedFont>
    <p:embeddedFont>
      <p:font typeface="Lora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font" Target="fonts/Lora-regular.fntdata"/><Relationship Id="rId21" Type="http://schemas.openxmlformats.org/officeDocument/2006/relationships/font" Target="fonts/Lobster-regular.fntdata"/><Relationship Id="rId24" Type="http://schemas.openxmlformats.org/officeDocument/2006/relationships/font" Target="fonts/Lora-italic.fntdata"/><Relationship Id="rId23" Type="http://schemas.openxmlformats.org/officeDocument/2006/relationships/font" Target="fonts/Lora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5" Type="http://schemas.openxmlformats.org/officeDocument/2006/relationships/font" Target="fonts/Lora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9d87dd45e9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relation - </a:t>
            </a:r>
            <a:endParaRPr/>
          </a:p>
        </p:txBody>
      </p:sp>
      <p:sp>
        <p:nvSpPr>
          <p:cNvPr id="123" name="Google Shape;123;g29d87dd45e9_0_3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9c662b6b9d_0_3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g29c662b6b9d_0_36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9c662b6b9d_0_3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g29c662b6b9d_0_37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9d9e216f3d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g29d9e216f3d_0_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9d9e216f3d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g29d9e216f3d_0_1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9d9e216f3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g29d9e216f3d_0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9c662b6b9d_0_3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g29c662b6b9d_0_38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dataset is fictional but is not random. It is simulated based on real-life collective data from multiple sources.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We also treat the null data with average values or random values based on unique </a:t>
            </a:r>
            <a:r>
              <a:rPr lang="en-US"/>
              <a:t>categories</a:t>
            </a:r>
            <a:r>
              <a:rPr lang="en-US"/>
              <a:t>. The test scores are factored based on different </a:t>
            </a:r>
            <a:r>
              <a:rPr lang="en-US"/>
              <a:t>categories</a:t>
            </a:r>
            <a:r>
              <a:rPr lang="en-US"/>
              <a:t>.</a:t>
            </a:r>
            <a:endParaRPr/>
          </a:p>
        </p:txBody>
      </p:sp>
      <p:sp>
        <p:nvSpPr>
          <p:cNvPr id="74" name="Google Shape;74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9c662b6b9d_0_3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g29c662b6b9d_0_35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9c67a421d1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g29c67a421d1_0_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9d87dd45e9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g29d87dd45e9_0_2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9d87dd45e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g29d87dd45e9_0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9d87dd45e9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g29d87dd45e9_0_1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415611" y="992767"/>
            <a:ext cx="11360700" cy="27369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415600" y="3778833"/>
            <a:ext cx="11360700" cy="105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415600" y="1474833"/>
            <a:ext cx="11360700" cy="26181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415600" y="4202967"/>
            <a:ext cx="11360700" cy="1734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81000" lvl="0" marL="457200" rtl="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 rtl="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rtl="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rtl="0" algn="ct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rtl="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rtl="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rtl="0" algn="ct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rtl="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rtl="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415600" y="2867800"/>
            <a:ext cx="11360700" cy="1122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49250" lvl="0" marL="45720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49250" lvl="0" marL="45720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415600" y="740800"/>
            <a:ext cx="3744000" cy="10077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415600" y="1852800"/>
            <a:ext cx="3744000" cy="4239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653667" y="600200"/>
            <a:ext cx="8490300" cy="5454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096000" y="33"/>
            <a:ext cx="6096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354000" y="1644233"/>
            <a:ext cx="5393700" cy="19764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354000" y="3737433"/>
            <a:ext cx="5393700" cy="1646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6586000" y="965600"/>
            <a:ext cx="5115900" cy="49269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  <a:defRPr>
                <a:solidFill>
                  <a:schemeClr val="dk1"/>
                </a:solidFill>
              </a:defRPr>
            </a:lvl1pPr>
            <a:lvl2pPr indent="-34925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  <a:defRPr>
                <a:solidFill>
                  <a:schemeClr val="dk1"/>
                </a:solidFill>
              </a:defRPr>
            </a:lvl2pPr>
            <a:lvl3pPr indent="-34925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■"/>
              <a:defRPr>
                <a:solidFill>
                  <a:schemeClr val="dk1"/>
                </a:solidFill>
              </a:defRPr>
            </a:lvl3pPr>
            <a:lvl4pPr indent="-34925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  <a:defRPr>
                <a:solidFill>
                  <a:schemeClr val="dk1"/>
                </a:solidFill>
              </a:defRPr>
            </a:lvl4pPr>
            <a:lvl5pPr indent="-34925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  <a:defRPr>
                <a:solidFill>
                  <a:schemeClr val="dk1"/>
                </a:solidFill>
              </a:defRPr>
            </a:lvl5pPr>
            <a:lvl6pPr indent="-34925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■"/>
              <a:defRPr>
                <a:solidFill>
                  <a:schemeClr val="dk1"/>
                </a:solidFill>
              </a:defRPr>
            </a:lvl6pPr>
            <a:lvl7pPr indent="-34925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  <a:defRPr>
                <a:solidFill>
                  <a:schemeClr val="dk1"/>
                </a:solidFill>
              </a:defRPr>
            </a:lvl7pPr>
            <a:lvl8pPr indent="-34925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  <a:defRPr>
                <a:solidFill>
                  <a:schemeClr val="dk1"/>
                </a:solidFill>
              </a:defRPr>
            </a:lvl8pPr>
            <a:lvl9pPr indent="-34925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415600" y="5640767"/>
            <a:ext cx="7998300" cy="806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Char char="●"/>
              <a:defRPr sz="2400">
                <a:solidFill>
                  <a:schemeClr val="lt2"/>
                </a:solidFill>
              </a:defRPr>
            </a:lvl1pPr>
            <a:lvl2pPr indent="-3492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Char char="○"/>
              <a:defRPr sz="1900">
                <a:solidFill>
                  <a:schemeClr val="lt2"/>
                </a:solidFill>
              </a:defRPr>
            </a:lvl2pPr>
            <a:lvl3pPr indent="-3492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Char char="■"/>
              <a:defRPr sz="1900">
                <a:solidFill>
                  <a:schemeClr val="lt2"/>
                </a:solidFill>
              </a:defRPr>
            </a:lvl3pPr>
            <a:lvl4pPr indent="-3492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Char char="●"/>
              <a:defRPr sz="1900">
                <a:solidFill>
                  <a:schemeClr val="lt2"/>
                </a:solidFill>
              </a:defRPr>
            </a:lvl4pPr>
            <a:lvl5pPr indent="-3492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Char char="○"/>
              <a:defRPr sz="1900">
                <a:solidFill>
                  <a:schemeClr val="lt2"/>
                </a:solidFill>
              </a:defRPr>
            </a:lvl5pPr>
            <a:lvl6pPr indent="-3492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Char char="■"/>
              <a:defRPr sz="1900">
                <a:solidFill>
                  <a:schemeClr val="lt2"/>
                </a:solidFill>
              </a:defRPr>
            </a:lvl6pPr>
            <a:lvl7pPr indent="-3492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Char char="●"/>
              <a:defRPr sz="1900">
                <a:solidFill>
                  <a:schemeClr val="lt2"/>
                </a:solidFill>
              </a:defRPr>
            </a:lvl7pPr>
            <a:lvl8pPr indent="-3492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Char char="○"/>
              <a:defRPr sz="1900">
                <a:solidFill>
                  <a:schemeClr val="lt2"/>
                </a:solidFill>
              </a:defRPr>
            </a:lvl8pPr>
            <a:lvl9pPr indent="-3492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Char char="■"/>
              <a:defRPr sz="19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 algn="r">
              <a:buNone/>
              <a:defRPr sz="1300">
                <a:solidFill>
                  <a:schemeClr val="lt2"/>
                </a:solidFill>
              </a:defRPr>
            </a:lvl1pPr>
            <a:lvl2pPr lvl="1" rtl="0" algn="r">
              <a:buNone/>
              <a:defRPr sz="1300">
                <a:solidFill>
                  <a:schemeClr val="lt2"/>
                </a:solidFill>
              </a:defRPr>
            </a:lvl2pPr>
            <a:lvl3pPr lvl="2" rtl="0" algn="r">
              <a:buNone/>
              <a:defRPr sz="1300">
                <a:solidFill>
                  <a:schemeClr val="lt2"/>
                </a:solidFill>
              </a:defRPr>
            </a:lvl3pPr>
            <a:lvl4pPr lvl="3" rtl="0" algn="r">
              <a:buNone/>
              <a:defRPr sz="1300">
                <a:solidFill>
                  <a:schemeClr val="lt2"/>
                </a:solidFill>
              </a:defRPr>
            </a:lvl4pPr>
            <a:lvl5pPr lvl="4" rtl="0" algn="r">
              <a:buNone/>
              <a:defRPr sz="1300">
                <a:solidFill>
                  <a:schemeClr val="lt2"/>
                </a:solidFill>
              </a:defRPr>
            </a:lvl5pPr>
            <a:lvl6pPr lvl="5" rtl="0" algn="r">
              <a:buNone/>
              <a:defRPr sz="1300">
                <a:solidFill>
                  <a:schemeClr val="lt2"/>
                </a:solidFill>
              </a:defRPr>
            </a:lvl6pPr>
            <a:lvl7pPr lvl="6" rtl="0" algn="r">
              <a:buNone/>
              <a:defRPr sz="1300">
                <a:solidFill>
                  <a:schemeClr val="lt2"/>
                </a:solidFill>
              </a:defRPr>
            </a:lvl7pPr>
            <a:lvl8pPr lvl="7" rtl="0" algn="r">
              <a:buNone/>
              <a:defRPr sz="1300">
                <a:solidFill>
                  <a:schemeClr val="lt2"/>
                </a:solidFill>
              </a:defRPr>
            </a:lvl8pPr>
            <a:lvl9pPr lvl="8" rtl="0" algn="r">
              <a:buNone/>
              <a:defRPr sz="13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mc:AlternateContent>
    <mc:Choice Requires="p14">
      <p:transition spd="slow" p14:dur="2500">
        <p14:prism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1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5B93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81250" y="353775"/>
            <a:ext cx="2115400" cy="21154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>
            <p:ph type="ctrTitle"/>
          </p:nvPr>
        </p:nvSpPr>
        <p:spPr>
          <a:xfrm>
            <a:off x="415661" y="659767"/>
            <a:ext cx="11360700" cy="2736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>
                <a:solidFill>
                  <a:schemeClr val="accent4"/>
                </a:solidFill>
                <a:latin typeface="Lobster"/>
                <a:ea typeface="Lobster"/>
                <a:cs typeface="Lobster"/>
                <a:sym typeface="Lobster"/>
              </a:rPr>
              <a:t>Project -1</a:t>
            </a:r>
            <a:endParaRPr>
              <a:solidFill>
                <a:schemeClr val="accent4"/>
              </a:solidFill>
              <a:latin typeface="Lobster"/>
              <a:ea typeface="Lobster"/>
              <a:cs typeface="Lobster"/>
              <a:sym typeface="Lobster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>
                <a:solidFill>
                  <a:schemeClr val="accent4"/>
                </a:solidFill>
                <a:latin typeface="Lobster"/>
                <a:ea typeface="Lobster"/>
                <a:cs typeface="Lobster"/>
                <a:sym typeface="Lobster"/>
              </a:rPr>
              <a:t> Student Test Scores</a:t>
            </a:r>
            <a:endParaRPr>
              <a:solidFill>
                <a:schemeClr val="accent4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62" name="Google Shape;62;p14"/>
          <p:cNvSpPr txBox="1"/>
          <p:nvPr>
            <p:ph idx="1" type="subTitle"/>
          </p:nvPr>
        </p:nvSpPr>
        <p:spPr>
          <a:xfrm>
            <a:off x="415650" y="3643158"/>
            <a:ext cx="11360700" cy="10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b="1" lang="en-US" sz="3200">
                <a:solidFill>
                  <a:schemeClr val="accent2"/>
                </a:solidFill>
                <a:latin typeface="Lora"/>
                <a:ea typeface="Lora"/>
                <a:cs typeface="Lora"/>
                <a:sym typeface="Lora"/>
              </a:rPr>
              <a:t>Presenters: Tanner Blattner, Long Le, Cindy Reynoso, Brandon Nicholson</a:t>
            </a:r>
            <a:endParaRPr b="1" sz="3200">
              <a:solidFill>
                <a:schemeClr val="accent2"/>
              </a:solidFill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0901" y="4267751"/>
            <a:ext cx="1991775" cy="238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4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5B93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3"/>
          <p:cNvSpPr txBox="1"/>
          <p:nvPr>
            <p:ph type="title"/>
          </p:nvPr>
        </p:nvSpPr>
        <p:spPr>
          <a:xfrm>
            <a:off x="0" y="190075"/>
            <a:ext cx="121920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>
                <a:solidFill>
                  <a:schemeClr val="accent4"/>
                </a:solidFill>
                <a:latin typeface="Lobster"/>
                <a:ea typeface="Lobster"/>
                <a:cs typeface="Lobster"/>
                <a:sym typeface="Lobster"/>
              </a:rPr>
              <a:t>  But students’ background only has a minimal impact…</a:t>
            </a:r>
            <a:endParaRPr>
              <a:solidFill>
                <a:schemeClr val="accent4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26" name="Google Shape;126;p23"/>
          <p:cNvSpPr txBox="1"/>
          <p:nvPr>
            <p:ph idx="1" type="body"/>
          </p:nvPr>
        </p:nvSpPr>
        <p:spPr>
          <a:xfrm>
            <a:off x="586950" y="1825625"/>
            <a:ext cx="76818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spcBef>
                <a:spcPts val="1000"/>
              </a:spcBef>
              <a:spcAft>
                <a:spcPts val="0"/>
              </a:spcAft>
              <a:buSzPts val="1800"/>
              <a:buFont typeface="Lora"/>
              <a:buChar char="●"/>
            </a:pPr>
            <a:r>
              <a:rPr b="1"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p-value is 0.74.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228600" lvl="0" marL="228600" rtl="0" algn="l">
              <a:spcBef>
                <a:spcPts val="1000"/>
              </a:spcBef>
              <a:spcAft>
                <a:spcPts val="0"/>
              </a:spcAft>
              <a:buSzPts val="1800"/>
              <a:buFont typeface="Lora"/>
              <a:buChar char="●"/>
            </a:pPr>
            <a:r>
              <a:rPr b="1"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Almost no difference between students coming to school by private transportation and by school bus.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160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127" name="Google Shape;127;p23"/>
          <p:cNvSpPr txBox="1"/>
          <p:nvPr/>
        </p:nvSpPr>
        <p:spPr>
          <a:xfrm>
            <a:off x="556050" y="6250450"/>
            <a:ext cx="5931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2"/>
              </a:solidFill>
            </a:endParaRPr>
          </a:p>
        </p:txBody>
      </p:sp>
      <p:pic>
        <p:nvPicPr>
          <p:cNvPr id="128" name="Google Shape;12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54850" y="1825613"/>
            <a:ext cx="3067050" cy="429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75275" y="3145550"/>
            <a:ext cx="5416801" cy="371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500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5B93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4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>
                <a:solidFill>
                  <a:schemeClr val="accent4"/>
                </a:solidFill>
                <a:latin typeface="Lobster"/>
                <a:ea typeface="Lobster"/>
                <a:cs typeface="Lobster"/>
                <a:sym typeface="Lobster"/>
              </a:rPr>
              <a:t>Student - Parent Marital Status Relation to Test Scores</a:t>
            </a:r>
            <a:endParaRPr>
              <a:solidFill>
                <a:schemeClr val="accent4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35" name="Google Shape;135;p24"/>
          <p:cNvSpPr txBox="1"/>
          <p:nvPr>
            <p:ph idx="1" type="body"/>
          </p:nvPr>
        </p:nvSpPr>
        <p:spPr>
          <a:xfrm>
            <a:off x="838200" y="1825500"/>
            <a:ext cx="59334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10000"/>
          </a:bodyPr>
          <a:lstStyle/>
          <a:p>
            <a:pPr indent="-211455" lvl="0" marL="2286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75000"/>
              <a:buFont typeface="Lora"/>
              <a:buChar char="●"/>
            </a:pPr>
            <a:r>
              <a:rPr b="1"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Majority of students have married Parents. Minority of students have a widowed parent.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2286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211455" lvl="0" marL="2286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75000"/>
              <a:buFont typeface="Lora"/>
              <a:buChar char="●"/>
            </a:pPr>
            <a:r>
              <a:rPr b="1"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How did the tests compare across groups?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211455" lvl="1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4736"/>
              <a:buFont typeface="Lora"/>
              <a:buChar char="○"/>
            </a:pPr>
            <a:r>
              <a:rPr b="1"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Means varied at most by .7%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211455" lvl="1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4736"/>
              <a:buFont typeface="Lora"/>
              <a:buChar char="○"/>
            </a:pPr>
            <a:r>
              <a:rPr b="1"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Medians were identical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211455" lvl="1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4736"/>
              <a:buFont typeface="Lora"/>
              <a:buChar char="○"/>
            </a:pPr>
            <a:r>
              <a:rPr b="1"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IQRs were virtually identical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6858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211455" lvl="0" marL="2286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75000"/>
              <a:buFont typeface="Lora"/>
              <a:buChar char="●"/>
            </a:pPr>
            <a:r>
              <a:rPr b="1"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ANOVA test revealed a P Value of .169…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50800" lvl="0" marL="2286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16666"/>
              <a:buNone/>
            </a:pPr>
            <a:r>
              <a:t/>
            </a:r>
            <a:endParaRPr/>
          </a:p>
          <a:p>
            <a:pPr indent="-50800" lvl="0" marL="228600" rtl="0" algn="l">
              <a:lnSpc>
                <a:spcPct val="115000"/>
              </a:lnSpc>
              <a:spcBef>
                <a:spcPts val="1000"/>
              </a:spcBef>
              <a:spcAft>
                <a:spcPts val="1600"/>
              </a:spcAft>
              <a:buClr>
                <a:schemeClr val="dk1"/>
              </a:buClr>
              <a:buSzPct val="116666"/>
              <a:buNone/>
            </a:pPr>
            <a:r>
              <a:t/>
            </a:r>
            <a:endParaRPr/>
          </a:p>
        </p:txBody>
      </p:sp>
      <p:pic>
        <p:nvPicPr>
          <p:cNvPr id="136" name="Google Shape;13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62525" y="1554175"/>
            <a:ext cx="4676325" cy="1085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87925" y="2812300"/>
            <a:ext cx="3825524" cy="3838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500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5B9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5"/>
          <p:cNvSpPr txBox="1"/>
          <p:nvPr>
            <p:ph type="title"/>
          </p:nvPr>
        </p:nvSpPr>
        <p:spPr>
          <a:xfrm>
            <a:off x="838200" y="-12500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>
                <a:solidFill>
                  <a:schemeClr val="accent4"/>
                </a:solidFill>
                <a:latin typeface="Lobster"/>
                <a:ea typeface="Lobster"/>
                <a:cs typeface="Lobster"/>
                <a:sym typeface="Lobster"/>
              </a:rPr>
              <a:t>How Does Parent Education Affect Test Scores?</a:t>
            </a:r>
            <a:endParaRPr>
              <a:solidFill>
                <a:schemeClr val="accent4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43" name="Google Shape;143;p25"/>
          <p:cNvSpPr txBox="1"/>
          <p:nvPr>
            <p:ph idx="1" type="body"/>
          </p:nvPr>
        </p:nvSpPr>
        <p:spPr>
          <a:xfrm>
            <a:off x="208300" y="882225"/>
            <a:ext cx="11616300" cy="52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ora"/>
              <a:buChar char="●"/>
            </a:pPr>
            <a:r>
              <a:rPr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The visualizations and statistical analysis prove that test scores improve as </a:t>
            </a:r>
            <a:r>
              <a:rPr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parent</a:t>
            </a:r>
            <a:r>
              <a:rPr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education level increases.</a:t>
            </a:r>
            <a:endParaRPr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ora"/>
              <a:buChar char="●"/>
            </a:pPr>
            <a:r>
              <a:rPr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P-Value is 1.45e-197 </a:t>
            </a:r>
            <a:endParaRPr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(basically zero)</a:t>
            </a:r>
            <a:endParaRPr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144" name="Google Shape;14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6200" y="1641950"/>
            <a:ext cx="7610625" cy="513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500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5B93"/>
        </a:solid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6"/>
          <p:cNvSpPr txBox="1"/>
          <p:nvPr>
            <p:ph type="title"/>
          </p:nvPr>
        </p:nvSpPr>
        <p:spPr>
          <a:xfrm>
            <a:off x="838200" y="-12500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>
                <a:solidFill>
                  <a:schemeClr val="accent4"/>
                </a:solidFill>
                <a:latin typeface="Lobster"/>
                <a:ea typeface="Lobster"/>
                <a:cs typeface="Lobster"/>
                <a:sym typeface="Lobster"/>
              </a:rPr>
              <a:t>How Does Parent Education Affect Test Scores?</a:t>
            </a:r>
            <a:endParaRPr>
              <a:solidFill>
                <a:schemeClr val="accent4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50" name="Google Shape;150;p26"/>
          <p:cNvSpPr txBox="1"/>
          <p:nvPr>
            <p:ph idx="1" type="body"/>
          </p:nvPr>
        </p:nvSpPr>
        <p:spPr>
          <a:xfrm>
            <a:off x="189725" y="869950"/>
            <a:ext cx="11616300" cy="52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ora"/>
              <a:buChar char="●"/>
            </a:pPr>
            <a:r>
              <a:rPr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A bachelor’s degree is the most common education for the students’ parents, making up 24% of the data.</a:t>
            </a:r>
            <a:endParaRPr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ora"/>
              <a:buChar char="●"/>
            </a:pPr>
            <a:r>
              <a:rPr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Parents are more likely to have a master’s degree than only high school and some high school combined.</a:t>
            </a:r>
            <a:endParaRPr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151" name="Google Shape;15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87663" y="2755488"/>
            <a:ext cx="7019925" cy="3895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500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5B93"/>
        </a:solid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7"/>
          <p:cNvSpPr txBox="1"/>
          <p:nvPr>
            <p:ph type="title"/>
          </p:nvPr>
        </p:nvSpPr>
        <p:spPr>
          <a:xfrm>
            <a:off x="838200" y="-12500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>
                <a:solidFill>
                  <a:schemeClr val="accent4"/>
                </a:solidFill>
                <a:latin typeface="Lobster"/>
                <a:ea typeface="Lobster"/>
                <a:cs typeface="Lobster"/>
                <a:sym typeface="Lobster"/>
              </a:rPr>
              <a:t>How Does Parent Education Affect Test Scores?</a:t>
            </a:r>
            <a:endParaRPr>
              <a:solidFill>
                <a:schemeClr val="accent4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57" name="Google Shape;157;p27"/>
          <p:cNvSpPr txBox="1"/>
          <p:nvPr>
            <p:ph idx="1" type="body"/>
          </p:nvPr>
        </p:nvSpPr>
        <p:spPr>
          <a:xfrm>
            <a:off x="208300" y="882225"/>
            <a:ext cx="11616300" cy="52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ora"/>
              <a:buChar char="●"/>
            </a:pPr>
            <a:r>
              <a:rPr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The average test score for students whose parents only have some high school is 63.8% while the average for those with a master’s degree is 74.8%.</a:t>
            </a:r>
            <a:endParaRPr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ora"/>
              <a:buChar char="●"/>
            </a:pPr>
            <a:r>
              <a:rPr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The difference is 11%.</a:t>
            </a:r>
            <a:endParaRPr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158" name="Google Shape;15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50525" y="1937950"/>
            <a:ext cx="6599775" cy="4806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500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5B93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8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>
                <a:solidFill>
                  <a:schemeClr val="accent4"/>
                </a:solidFill>
                <a:latin typeface="Lobster"/>
                <a:ea typeface="Lobster"/>
                <a:cs typeface="Lobster"/>
                <a:sym typeface="Lobster"/>
              </a:rPr>
              <a:t>Conclusion</a:t>
            </a:r>
            <a:endParaRPr>
              <a:solidFill>
                <a:schemeClr val="accent4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64" name="Google Shape;164;p28"/>
          <p:cNvSpPr txBox="1"/>
          <p:nvPr>
            <p:ph idx="1" type="body"/>
          </p:nvPr>
        </p:nvSpPr>
        <p:spPr>
          <a:xfrm>
            <a:off x="838200" y="1271875"/>
            <a:ext cx="10674300" cy="48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b="1" lang="en-US" strike="sngStrik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Null Hypothesis: </a:t>
            </a:r>
            <a:r>
              <a:rPr lang="en-US" strike="sngStrik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A favorable student environment has no effect on academic performance.</a:t>
            </a:r>
            <a:endParaRPr strike="sngStrike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b="1"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Alternative Hypothesis: </a:t>
            </a:r>
            <a:r>
              <a:rPr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A favorable student environment positively affects academic performance. </a:t>
            </a:r>
            <a:endParaRPr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800"/>
              <a:buNone/>
            </a:pPr>
            <a:r>
              <a:rPr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From our analysis, we can confidently say that students’ nutrition and parents’ education background are the most impactful factors to academic results.</a:t>
            </a:r>
            <a:endParaRPr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500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5B93"/>
        </a:solid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9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>
                <a:solidFill>
                  <a:schemeClr val="accent4"/>
                </a:solidFill>
                <a:latin typeface="Lobster"/>
                <a:ea typeface="Lobster"/>
                <a:cs typeface="Lobster"/>
                <a:sym typeface="Lobster"/>
              </a:rPr>
              <a:t> </a:t>
            </a:r>
            <a:endParaRPr>
              <a:solidFill>
                <a:schemeClr val="accent4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70" name="Google Shape;170;p29"/>
          <p:cNvSpPr txBox="1"/>
          <p:nvPr>
            <p:ph idx="1" type="body"/>
          </p:nvPr>
        </p:nvSpPr>
        <p:spPr>
          <a:xfrm>
            <a:off x="838200" y="1287150"/>
            <a:ext cx="10515600" cy="488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5500">
                <a:solidFill>
                  <a:schemeClr val="accent4"/>
                </a:solidFill>
                <a:latin typeface="Lobster"/>
                <a:ea typeface="Lobster"/>
                <a:cs typeface="Lobster"/>
                <a:sym typeface="Lobster"/>
              </a:rPr>
              <a:t>Questions?</a:t>
            </a:r>
            <a:endParaRPr sz="42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5B93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>
                <a:solidFill>
                  <a:schemeClr val="accent4"/>
                </a:solidFill>
                <a:latin typeface="Lobster"/>
                <a:ea typeface="Lobster"/>
                <a:cs typeface="Lobster"/>
                <a:sym typeface="Lobster"/>
              </a:rPr>
              <a:t>Hypothesis</a:t>
            </a:r>
            <a:endParaRPr>
              <a:solidFill>
                <a:schemeClr val="accent4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838200" y="1143000"/>
            <a:ext cx="10515600" cy="50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b="1"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Null Hypothesis</a:t>
            </a:r>
            <a:r>
              <a:rPr b="1"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: </a:t>
            </a:r>
            <a:r>
              <a:rPr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A favorable student environment has no </a:t>
            </a:r>
            <a:r>
              <a:rPr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effect</a:t>
            </a:r>
            <a:r>
              <a:rPr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on </a:t>
            </a:r>
            <a:r>
              <a:rPr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academic</a:t>
            </a:r>
            <a:r>
              <a:rPr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performance.</a:t>
            </a:r>
            <a:endParaRPr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1000"/>
              </a:spcBef>
              <a:spcAft>
                <a:spcPts val="1600"/>
              </a:spcAft>
              <a:buClr>
                <a:schemeClr val="dk1"/>
              </a:buClr>
              <a:buSzPts val="2800"/>
              <a:buNone/>
            </a:pPr>
            <a:r>
              <a:rPr b="1"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Alternative</a:t>
            </a:r>
            <a:r>
              <a:rPr b="1"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Hypothesis</a:t>
            </a:r>
            <a:r>
              <a:rPr b="1"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: </a:t>
            </a:r>
            <a:r>
              <a:rPr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A favorable student environment positively affects academic performance.</a:t>
            </a:r>
            <a:endParaRPr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31278" y="3336325"/>
            <a:ext cx="6260723" cy="3521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336325"/>
            <a:ext cx="5931274" cy="3521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500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5B93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>
                <a:solidFill>
                  <a:schemeClr val="accent4"/>
                </a:solidFill>
                <a:latin typeface="Lobster"/>
                <a:ea typeface="Lobster"/>
                <a:cs typeface="Lobster"/>
                <a:sym typeface="Lobster"/>
              </a:rPr>
              <a:t>Disclaimers</a:t>
            </a:r>
            <a:endParaRPr>
              <a:solidFill>
                <a:schemeClr val="accent4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838200" y="1862000"/>
            <a:ext cx="5144100" cy="43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ora"/>
              <a:buChar char="●"/>
            </a:pPr>
            <a:r>
              <a:rPr b="1"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Dataset is entirely fictional but also not random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Lora"/>
              <a:buChar char="●"/>
            </a:pPr>
            <a:r>
              <a:rPr b="1"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Null values were filled with averages of the data </a:t>
            </a:r>
            <a:r>
              <a:rPr b="1" lang="en-US" u="sng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OR</a:t>
            </a:r>
            <a:r>
              <a:rPr b="1"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they were randomly assigned based on unique values.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160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27600" y="1764688"/>
            <a:ext cx="5524500" cy="4314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500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5B93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rPr b="1" lang="en-US" sz="3200">
                <a:solidFill>
                  <a:schemeClr val="accent4"/>
                </a:solidFill>
                <a:latin typeface="Lobster"/>
                <a:ea typeface="Lobster"/>
                <a:cs typeface="Lobster"/>
                <a:sym typeface="Lobster"/>
              </a:rPr>
              <a:t>Definitions of a favorable environment (from more to less)</a:t>
            </a:r>
            <a:endParaRPr>
              <a:solidFill>
                <a:schemeClr val="accent4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84" name="Google Shape;84;p17"/>
          <p:cNvSpPr txBox="1"/>
          <p:nvPr>
            <p:ph idx="1" type="body"/>
          </p:nvPr>
        </p:nvSpPr>
        <p:spPr>
          <a:xfrm>
            <a:off x="838200" y="1825625"/>
            <a:ext cx="111138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47500" lnSpcReduction="1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83582"/>
              <a:buNone/>
            </a:pPr>
            <a:r>
              <a:rPr b="1" lang="en-US" sz="3350" u="sng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Parent Education</a:t>
            </a:r>
            <a:r>
              <a:rPr b="1"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: </a:t>
            </a:r>
            <a:r>
              <a:rPr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Master’s </a:t>
            </a:r>
            <a:r>
              <a:rPr b="1"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-&gt;</a:t>
            </a:r>
            <a:r>
              <a:rPr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Bachelor’s </a:t>
            </a:r>
            <a:r>
              <a:rPr b="1"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-&gt;</a:t>
            </a:r>
            <a:r>
              <a:rPr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Associate’s </a:t>
            </a:r>
            <a:r>
              <a:rPr b="1"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-&gt;</a:t>
            </a:r>
            <a:r>
              <a:rPr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Some College </a:t>
            </a:r>
            <a:r>
              <a:rPr b="1"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-&gt;</a:t>
            </a:r>
            <a:r>
              <a:rPr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High School </a:t>
            </a:r>
            <a:r>
              <a:rPr b="1"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-&gt;</a:t>
            </a:r>
            <a:r>
              <a:rPr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Some High School</a:t>
            </a:r>
            <a:endParaRPr sz="335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83582"/>
              <a:buNone/>
            </a:pPr>
            <a:r>
              <a:rPr b="1" lang="en-US" sz="3350" u="sng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Parent Marital Status</a:t>
            </a:r>
            <a:r>
              <a:rPr b="1"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:</a:t>
            </a:r>
            <a:r>
              <a:rPr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Married </a:t>
            </a:r>
            <a:r>
              <a:rPr b="1"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-&gt;</a:t>
            </a:r>
            <a:r>
              <a:rPr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Single </a:t>
            </a:r>
            <a:r>
              <a:rPr b="1"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-&gt;</a:t>
            </a:r>
            <a:r>
              <a:rPr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Divorced </a:t>
            </a:r>
            <a:r>
              <a:rPr b="1"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-&gt;</a:t>
            </a:r>
            <a:r>
              <a:rPr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Widowed </a:t>
            </a:r>
            <a:endParaRPr sz="335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83582"/>
              <a:buNone/>
            </a:pPr>
            <a:r>
              <a:rPr b="1" lang="en-US" sz="3350" u="sng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Practice Sport</a:t>
            </a:r>
            <a:r>
              <a:rPr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: Regularly </a:t>
            </a:r>
            <a:r>
              <a:rPr b="1"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-&gt;</a:t>
            </a:r>
            <a:r>
              <a:rPr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Sometimes </a:t>
            </a:r>
            <a:r>
              <a:rPr b="1"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-&gt;</a:t>
            </a:r>
            <a:r>
              <a:rPr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Never</a:t>
            </a:r>
            <a:endParaRPr sz="335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83582"/>
              <a:buNone/>
            </a:pPr>
            <a:r>
              <a:rPr b="1" lang="en-US" sz="3350" u="sng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Lunch Type</a:t>
            </a:r>
            <a:r>
              <a:rPr b="1"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:</a:t>
            </a:r>
            <a:r>
              <a:rPr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 Standard </a:t>
            </a:r>
            <a:r>
              <a:rPr b="1"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-&gt;</a:t>
            </a:r>
            <a:r>
              <a:rPr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Free/Reduced</a:t>
            </a:r>
            <a:endParaRPr sz="335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83582"/>
              <a:buNone/>
            </a:pPr>
            <a:r>
              <a:rPr b="1" lang="en-US" sz="3350" u="sng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Test Prep</a:t>
            </a:r>
            <a:r>
              <a:rPr b="1"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:</a:t>
            </a:r>
            <a:r>
              <a:rPr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Completed </a:t>
            </a:r>
            <a:r>
              <a:rPr b="1"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-&gt;</a:t>
            </a:r>
            <a:r>
              <a:rPr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Not Completed</a:t>
            </a:r>
            <a:endParaRPr sz="335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83582"/>
              <a:buNone/>
            </a:pPr>
            <a:r>
              <a:rPr b="1" lang="en-US" sz="3350" u="sng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Transportation</a:t>
            </a:r>
            <a:r>
              <a:rPr b="1"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:</a:t>
            </a:r>
            <a:r>
              <a:rPr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Private </a:t>
            </a:r>
            <a:r>
              <a:rPr b="1"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-&gt;</a:t>
            </a:r>
            <a:r>
              <a:rPr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 School Bus</a:t>
            </a:r>
            <a:endParaRPr sz="335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83582"/>
              <a:buNone/>
            </a:pPr>
            <a:r>
              <a:rPr b="1" lang="en-US" sz="3350" u="sng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Weekly Study Hours:</a:t>
            </a:r>
            <a:r>
              <a:rPr b="1"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</a:t>
            </a:r>
            <a:r>
              <a:rPr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&gt; 10 </a:t>
            </a:r>
            <a:r>
              <a:rPr b="1"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-&gt;</a:t>
            </a:r>
            <a:r>
              <a:rPr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5-10 </a:t>
            </a:r>
            <a:r>
              <a:rPr b="1"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-&gt;</a:t>
            </a:r>
            <a:r>
              <a:rPr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&lt;5</a:t>
            </a:r>
            <a:endParaRPr sz="3350" u="sng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83582"/>
              <a:buNone/>
            </a:pPr>
            <a:r>
              <a:rPr b="1" lang="en-US" sz="3350" u="sng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Number of Siblings</a:t>
            </a:r>
            <a:r>
              <a:rPr b="1"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:</a:t>
            </a:r>
            <a:r>
              <a:rPr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1 </a:t>
            </a:r>
            <a:r>
              <a:rPr b="1"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-&gt;</a:t>
            </a:r>
            <a:r>
              <a:rPr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2 </a:t>
            </a:r>
            <a:r>
              <a:rPr b="1"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-&gt;</a:t>
            </a:r>
            <a:r>
              <a:rPr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3 </a:t>
            </a:r>
            <a:r>
              <a:rPr b="1"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-&gt; </a:t>
            </a:r>
            <a:r>
              <a:rPr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…</a:t>
            </a:r>
            <a:endParaRPr sz="335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16666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16666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16666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16666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1600"/>
              </a:spcAft>
              <a:buClr>
                <a:schemeClr val="dk1"/>
              </a:buClr>
              <a:buSzPct val="100000"/>
              <a:buNone/>
            </a:pPr>
            <a:r>
              <a:rPr lang="en-US" sz="16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* Favorability is not based on fact but rather upon consensus of our group.</a:t>
            </a:r>
            <a:endParaRPr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500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5B93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1082025" y="2150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>
                <a:solidFill>
                  <a:schemeClr val="accent4"/>
                </a:solidFill>
                <a:latin typeface="Lobster"/>
                <a:ea typeface="Lobster"/>
                <a:cs typeface="Lobster"/>
                <a:sym typeface="Lobster"/>
              </a:rPr>
              <a:t>Weekly study hours affects students average score</a:t>
            </a:r>
            <a:endParaRPr>
              <a:solidFill>
                <a:schemeClr val="accent4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351300" y="1972150"/>
            <a:ext cx="56121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ora"/>
              <a:buChar char="●"/>
            </a:pPr>
            <a:r>
              <a:rPr b="1"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Students that studies 10 hrs or more weekly are more likely to have a passing score. 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ora"/>
              <a:buChar char="●"/>
            </a:pPr>
            <a:r>
              <a:rPr b="1"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This </a:t>
            </a:r>
            <a:r>
              <a:rPr b="1"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students</a:t>
            </a:r>
            <a:r>
              <a:rPr b="1"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are </a:t>
            </a:r>
            <a:r>
              <a:rPr b="1"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also</a:t>
            </a:r>
            <a:r>
              <a:rPr b="1"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more likely to have the highest average scores. 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ora"/>
              <a:buChar char="●"/>
            </a:pPr>
            <a:r>
              <a:rPr b="1"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There are students that study less than 10 hrs. that have passing scores/ high average scores, but </a:t>
            </a:r>
            <a:r>
              <a:rPr b="1"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it's</a:t>
            </a:r>
            <a:r>
              <a:rPr b="1"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more likely for a student to perform better when they study for 10 hrs.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69275" y="1690825"/>
            <a:ext cx="5808876" cy="410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500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5B93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>
                <a:solidFill>
                  <a:schemeClr val="accent4"/>
                </a:solidFill>
                <a:latin typeface="Lobster"/>
                <a:ea typeface="Lobster"/>
                <a:cs typeface="Lobster"/>
                <a:sym typeface="Lobster"/>
              </a:rPr>
              <a:t>        S</a:t>
            </a:r>
            <a:r>
              <a:rPr lang="en-US">
                <a:solidFill>
                  <a:schemeClr val="accent4"/>
                </a:solidFill>
                <a:latin typeface="Lobster"/>
                <a:ea typeface="Lobster"/>
                <a:cs typeface="Lobster"/>
                <a:sym typeface="Lobster"/>
              </a:rPr>
              <a:t>tudying</a:t>
            </a:r>
            <a:r>
              <a:rPr lang="en-US">
                <a:solidFill>
                  <a:schemeClr val="accent4"/>
                </a:solidFill>
                <a:latin typeface="Lobster"/>
                <a:ea typeface="Lobster"/>
                <a:cs typeface="Lobster"/>
                <a:sym typeface="Lobster"/>
              </a:rPr>
              <a:t> 10 hrs. and playing sports </a:t>
            </a:r>
            <a:endParaRPr>
              <a:solidFill>
                <a:schemeClr val="accent4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838200" y="1825625"/>
            <a:ext cx="71523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ora"/>
              <a:buChar char="●"/>
            </a:pPr>
            <a:r>
              <a:rPr b="1"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The Pie Chart shows only students that studies 10 hrs or more weekly. 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ora"/>
              <a:buChar char="●"/>
            </a:pPr>
            <a:r>
              <a:rPr b="1"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More than half of this students play sports.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1651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ora"/>
              <a:buChar char="●"/>
            </a:pPr>
            <a:r>
              <a:rPr b="1"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35.6% of students play regularly and 49.2% plays sometimes. The last 15.2% don’t play sports.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1651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ora"/>
              <a:buChar char="●"/>
            </a:pPr>
            <a:r>
              <a:rPr b="1"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In </a:t>
            </a:r>
            <a:r>
              <a:rPr b="1"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conclusion</a:t>
            </a:r>
            <a:r>
              <a:rPr b="1"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playing sports have a positive effect on students performance. 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160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90550" y="2015575"/>
            <a:ext cx="3751400" cy="393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500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5B93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title"/>
          </p:nvPr>
        </p:nvSpPr>
        <p:spPr>
          <a:xfrm>
            <a:off x="0" y="190075"/>
            <a:ext cx="121920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>
                <a:solidFill>
                  <a:schemeClr val="accent4"/>
                </a:solidFill>
                <a:latin typeface="Lobster"/>
                <a:ea typeface="Lobster"/>
                <a:cs typeface="Lobster"/>
                <a:sym typeface="Lobster"/>
              </a:rPr>
              <a:t>  How does lunch quality affect student academic performance?</a:t>
            </a:r>
            <a:endParaRPr>
              <a:solidFill>
                <a:schemeClr val="accent4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04" name="Google Shape;104;p20"/>
          <p:cNvSpPr txBox="1"/>
          <p:nvPr>
            <p:ph idx="1" type="body"/>
          </p:nvPr>
        </p:nvSpPr>
        <p:spPr>
          <a:xfrm>
            <a:off x="3902675" y="2286000"/>
            <a:ext cx="4366200" cy="389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160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9220" y="1515775"/>
            <a:ext cx="7933555" cy="5189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500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5B9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type="title"/>
          </p:nvPr>
        </p:nvSpPr>
        <p:spPr>
          <a:xfrm>
            <a:off x="0" y="190075"/>
            <a:ext cx="121920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>
                <a:solidFill>
                  <a:schemeClr val="accent4"/>
                </a:solidFill>
                <a:latin typeface="Lobster"/>
                <a:ea typeface="Lobster"/>
                <a:cs typeface="Lobster"/>
                <a:sym typeface="Lobster"/>
              </a:rPr>
              <a:t>  How does lunch quality affect student academic performance?</a:t>
            </a:r>
            <a:endParaRPr>
              <a:solidFill>
                <a:schemeClr val="accent4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11" name="Google Shape;111;p21"/>
          <p:cNvSpPr txBox="1"/>
          <p:nvPr>
            <p:ph idx="1" type="body"/>
          </p:nvPr>
        </p:nvSpPr>
        <p:spPr>
          <a:xfrm>
            <a:off x="586950" y="1825625"/>
            <a:ext cx="76818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651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ora"/>
              <a:buChar char="●"/>
            </a:pPr>
            <a:r>
              <a:rPr b="1"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Lunch quality is an interesting determinant to students’ average score. 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1651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ora"/>
              <a:buChar char="●"/>
            </a:pPr>
            <a:r>
              <a:rPr b="1"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Free/reduced lunch vs. </a:t>
            </a:r>
            <a:r>
              <a:rPr b="1"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standard</a:t>
            </a:r>
            <a:r>
              <a:rPr b="1"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lunch.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1651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ora"/>
              <a:buChar char="●"/>
            </a:pPr>
            <a:r>
              <a:rPr b="1"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Average score of 61.92 vs. 71.48: a grade different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1651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ora"/>
              <a:buChar char="●"/>
            </a:pPr>
            <a:r>
              <a:rPr b="1"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p-value is 0.00, so it is statistically significant. I can 100% confidently say that lunch quality and average score are correlated.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160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34263" y="1690813"/>
            <a:ext cx="2867025" cy="429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500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5B93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>
            <p:ph type="title"/>
          </p:nvPr>
        </p:nvSpPr>
        <p:spPr>
          <a:xfrm>
            <a:off x="0" y="190075"/>
            <a:ext cx="121920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>
                <a:solidFill>
                  <a:schemeClr val="accent4"/>
                </a:solidFill>
                <a:latin typeface="Lobster"/>
                <a:ea typeface="Lobster"/>
                <a:cs typeface="Lobster"/>
                <a:sym typeface="Lobster"/>
              </a:rPr>
              <a:t>  How does lunch quality affect student academic performance?</a:t>
            </a:r>
            <a:endParaRPr>
              <a:solidFill>
                <a:schemeClr val="accent4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18" name="Google Shape;118;p22"/>
          <p:cNvSpPr txBox="1"/>
          <p:nvPr>
            <p:ph idx="1" type="body"/>
          </p:nvPr>
        </p:nvSpPr>
        <p:spPr>
          <a:xfrm>
            <a:off x="586950" y="1825625"/>
            <a:ext cx="76818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228600" lvl="0" marL="228600" rtl="0" algn="l">
              <a:spcBef>
                <a:spcPts val="1000"/>
              </a:spcBef>
              <a:spcAft>
                <a:spcPts val="0"/>
              </a:spcAft>
              <a:buSzPts val="1800"/>
              <a:buFont typeface="Lora"/>
              <a:buChar char="●"/>
            </a:pPr>
            <a:r>
              <a:rPr b="1"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Why does lunch type correlate to average score? 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228600" lvl="1" marL="685800" rtl="0" algn="l">
              <a:spcBef>
                <a:spcPts val="1000"/>
              </a:spcBef>
              <a:spcAft>
                <a:spcPts val="0"/>
              </a:spcAft>
              <a:buSzPts val="1800"/>
              <a:buFont typeface="Lora"/>
              <a:buChar char="○"/>
            </a:pPr>
            <a:r>
              <a:rPr b="1"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Students’ concentration/health.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228600" lvl="2" marL="11430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ora"/>
              <a:buChar char="■"/>
            </a:pPr>
            <a:r>
              <a:rPr b="1"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A study in 2017 has shown that healthier school lunches are correlated to test score. 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228600" lvl="2" marL="1143000" rtl="0" algn="l">
              <a:spcBef>
                <a:spcPts val="1000"/>
              </a:spcBef>
              <a:spcAft>
                <a:spcPts val="0"/>
              </a:spcAft>
              <a:buSzPts val="1800"/>
              <a:buFont typeface="Lora"/>
              <a:buChar char="■"/>
            </a:pPr>
            <a:r>
              <a:rPr b="1"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It is due to nutritional quality of the meals would affect the students’ concentration in classes. </a:t>
            </a:r>
            <a:endParaRPr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228600" lvl="1" marL="685800" rtl="0" algn="l">
              <a:spcBef>
                <a:spcPts val="1000"/>
              </a:spcBef>
              <a:spcAft>
                <a:spcPts val="0"/>
              </a:spcAft>
              <a:buSzPts val="1800"/>
              <a:buFont typeface="Lora"/>
              <a:buChar char="○"/>
            </a:pPr>
            <a:r>
              <a:rPr b="1"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Students’ background. 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228600" lvl="2" marL="11430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ora"/>
              <a:buChar char="■"/>
            </a:pPr>
            <a:r>
              <a:rPr b="1"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Students having free/reduced lunch tends to come from economically difficult families.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228600" lvl="2" marL="11430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ora"/>
              <a:buChar char="■"/>
            </a:pPr>
            <a:r>
              <a:rPr b="1"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They do not have as good academic environment as others.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160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119" name="Google Shape;119;p22"/>
          <p:cNvSpPr txBox="1"/>
          <p:nvPr/>
        </p:nvSpPr>
        <p:spPr>
          <a:xfrm>
            <a:off x="556050" y="6250450"/>
            <a:ext cx="5931300" cy="109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2700" lvl="0" marL="3556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100"/>
              <a:t>Anderson, M., Gallagher, J., &amp; Ritchie, E. R. (2017). </a:t>
            </a:r>
            <a:r>
              <a:rPr i="1" lang="en-US" sz="1100"/>
              <a:t>School Lunch Quality and Academic Performance</a:t>
            </a:r>
            <a:r>
              <a:rPr lang="en-US" sz="1100"/>
              <a:t>. https://doi.org/10.3386/w23218 </a:t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2"/>
              </a:solidFill>
            </a:endParaRPr>
          </a:p>
        </p:txBody>
      </p:sp>
      <p:pic>
        <p:nvPicPr>
          <p:cNvPr id="120" name="Google Shape;12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68750" y="1825625"/>
            <a:ext cx="3923251" cy="2206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500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